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2" r:id="rId16"/>
    <p:sldId id="274" r:id="rId17"/>
    <p:sldId id="275" r:id="rId18"/>
    <p:sldId id="323" r:id="rId19"/>
    <p:sldId id="324" r:id="rId20"/>
    <p:sldId id="319" r:id="rId21"/>
    <p:sldId id="320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99" d="100"/>
          <a:sy n="99" d="100"/>
        </p:scale>
        <p:origin x="93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A25-1AB8-412E-9018-8D13A17C59A8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2A1-8410-4284-A1F5-7B1BFDAD59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88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A25-1AB8-412E-9018-8D13A17C59A8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2A1-8410-4284-A1F5-7B1BFDAD59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26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A25-1AB8-412E-9018-8D13A17C59A8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2A1-8410-4284-A1F5-7B1BFDAD59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20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A25-1AB8-412E-9018-8D13A17C59A8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2A1-8410-4284-A1F5-7B1BFDAD59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061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A25-1AB8-412E-9018-8D13A17C59A8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2A1-8410-4284-A1F5-7B1BFDAD59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99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A25-1AB8-412E-9018-8D13A17C59A8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2A1-8410-4284-A1F5-7B1BFDAD59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2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A25-1AB8-412E-9018-8D13A17C59A8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2A1-8410-4284-A1F5-7B1BFDAD59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55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A25-1AB8-412E-9018-8D13A17C59A8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2A1-8410-4284-A1F5-7B1BFDAD59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593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A25-1AB8-412E-9018-8D13A17C59A8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2A1-8410-4284-A1F5-7B1BFDAD59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84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A25-1AB8-412E-9018-8D13A17C59A8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2A1-8410-4284-A1F5-7B1BFDAD59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10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4A25-1AB8-412E-9018-8D13A17C59A8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2A1-8410-4284-A1F5-7B1BFDAD59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481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44A25-1AB8-412E-9018-8D13A17C59A8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52A1-8410-4284-A1F5-7B1BFDAD59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1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Akut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Prostatitte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2019 Teşhis ve Tedavi Algoritması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tr-T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Eyüp DİL</a:t>
            </a:r>
          </a:p>
          <a:p>
            <a:pPr lvl="0"/>
            <a:r>
              <a:rPr lang="tr-T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RTEÜ</a:t>
            </a:r>
          </a:p>
          <a:p>
            <a:pPr lvl="0"/>
            <a:r>
              <a:rPr lang="tr-T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Tıp Fakültesi Üroloji ABD</a:t>
            </a:r>
          </a:p>
          <a:p>
            <a:endParaRPr lang="tr-TR" dirty="0"/>
          </a:p>
        </p:txBody>
      </p:sp>
      <p:pic>
        <p:nvPicPr>
          <p:cNvPr id="4" name="Picture 4" descr="RTEÃ TÄ±p FakÃ¼ltesi 10 SÄ±ra YÃ¼kseldi">
            <a:extLst>
              <a:ext uri="{FF2B5EF4-FFF2-40B4-BE49-F238E27FC236}">
                <a16:creationId xmlns:a16="http://schemas.microsoft.com/office/drawing/2014/main" id="{54475D48-22DC-4A4B-9E21-CDBDE43EC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60" y="4986775"/>
            <a:ext cx="2857500" cy="185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504F04D-883A-479D-B438-9F2A51FE3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67929"/>
            <a:ext cx="1798476" cy="1005927"/>
          </a:xfrm>
          <a:prstGeom prst="rect">
            <a:avLst/>
          </a:prstGeom>
        </p:spPr>
      </p:pic>
      <p:pic>
        <p:nvPicPr>
          <p:cNvPr id="1026" name="Picture 2" descr="C:\Users\W7\Desktop\Ekran Alıntısı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5763430" cy="10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37893D-1C2F-433E-AC16-6F8BE245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Fizik Muayene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B6F449-B6F5-479E-97B1-EB7EAE370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Batın,mesane,perine</a:t>
            </a:r>
            <a:r>
              <a:rPr lang="tr-TR" dirty="0"/>
              <a:t> ve </a:t>
            </a:r>
            <a:r>
              <a:rPr lang="tr-TR" dirty="0" err="1"/>
              <a:t>skrotum</a:t>
            </a:r>
            <a:r>
              <a:rPr lang="tr-TR" dirty="0"/>
              <a:t> değerlendirilmelidir.</a:t>
            </a:r>
          </a:p>
          <a:p>
            <a:r>
              <a:rPr lang="tr-TR" dirty="0" err="1"/>
              <a:t>Bakteriyemi</a:t>
            </a:r>
            <a:r>
              <a:rPr lang="tr-TR" dirty="0"/>
              <a:t> riskinden dolayı parmakla </a:t>
            </a:r>
            <a:r>
              <a:rPr lang="tr-TR" dirty="0" err="1"/>
              <a:t>rektal</a:t>
            </a:r>
            <a:r>
              <a:rPr lang="tr-TR" dirty="0"/>
              <a:t> muayene önerilmez.</a:t>
            </a:r>
          </a:p>
          <a:p>
            <a:r>
              <a:rPr lang="tr-TR" dirty="0"/>
              <a:t> Parmakla </a:t>
            </a:r>
            <a:r>
              <a:rPr lang="tr-TR" dirty="0" err="1"/>
              <a:t>rektal</a:t>
            </a:r>
            <a:r>
              <a:rPr lang="tr-TR" dirty="0"/>
              <a:t> muayene yapılmaya çalışıldığı zaman ağrılı anal </a:t>
            </a:r>
            <a:r>
              <a:rPr lang="tr-TR" dirty="0" err="1"/>
              <a:t>sfinkter</a:t>
            </a:r>
            <a:r>
              <a:rPr lang="tr-TR" dirty="0"/>
              <a:t> spazmı olduğu görülür.</a:t>
            </a:r>
          </a:p>
          <a:p>
            <a:r>
              <a:rPr lang="tr-TR" dirty="0"/>
              <a:t>Parmakla </a:t>
            </a:r>
            <a:r>
              <a:rPr lang="tr-TR" dirty="0" err="1"/>
              <a:t>rektal</a:t>
            </a:r>
            <a:r>
              <a:rPr lang="tr-TR" dirty="0"/>
              <a:t> muayenede prostat hassastır ve ısı artışı </a:t>
            </a:r>
            <a:r>
              <a:rPr lang="tr-TR" dirty="0" err="1"/>
              <a:t>olur.Apse</a:t>
            </a:r>
            <a:r>
              <a:rPr lang="tr-TR" dirty="0"/>
              <a:t> varsa </a:t>
            </a:r>
            <a:r>
              <a:rPr lang="tr-TR" dirty="0" err="1"/>
              <a:t>fluaktasyon</a:t>
            </a:r>
            <a:r>
              <a:rPr lang="tr-TR" dirty="0"/>
              <a:t> alınabilir.</a:t>
            </a:r>
          </a:p>
          <a:p>
            <a:r>
              <a:rPr lang="tr-TR" dirty="0"/>
              <a:t>Bazen </a:t>
            </a:r>
            <a:r>
              <a:rPr lang="tr-TR" dirty="0" err="1"/>
              <a:t>epididimoorşit</a:t>
            </a:r>
            <a:r>
              <a:rPr lang="tr-TR" dirty="0"/>
              <a:t> görülebilir.</a:t>
            </a:r>
          </a:p>
          <a:p>
            <a:r>
              <a:rPr lang="tr-TR" dirty="0" err="1"/>
              <a:t>Üriner</a:t>
            </a:r>
            <a:r>
              <a:rPr lang="tr-TR" dirty="0"/>
              <a:t> </a:t>
            </a:r>
            <a:r>
              <a:rPr lang="tr-TR" dirty="0" err="1"/>
              <a:t>retansiyon</a:t>
            </a:r>
            <a:r>
              <a:rPr lang="tr-TR" dirty="0"/>
              <a:t> gözlemlenebilir.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721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03ECCE-FADD-42E4-A5BA-3019DD16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Labaratuvar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8F580A-4D72-4958-89B5-A312A5E67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Tam idrar analizinde </a:t>
            </a:r>
            <a:r>
              <a:rPr lang="tr-TR" dirty="0" err="1"/>
              <a:t>nitrit,lökosit</a:t>
            </a:r>
            <a:r>
              <a:rPr lang="tr-TR" dirty="0"/>
              <a:t> </a:t>
            </a:r>
            <a:r>
              <a:rPr lang="tr-TR" dirty="0" err="1"/>
              <a:t>esteraz</a:t>
            </a:r>
            <a:r>
              <a:rPr lang="tr-TR" dirty="0"/>
              <a:t> pozitifliği ve </a:t>
            </a:r>
            <a:r>
              <a:rPr lang="tr-TR" dirty="0" err="1"/>
              <a:t>mikroskopisinde</a:t>
            </a:r>
            <a:r>
              <a:rPr lang="tr-TR" dirty="0"/>
              <a:t> </a:t>
            </a:r>
            <a:r>
              <a:rPr lang="tr-TR" dirty="0" err="1"/>
              <a:t>lökosit,eritrosit,bakteri</a:t>
            </a:r>
            <a:r>
              <a:rPr lang="tr-TR" dirty="0"/>
              <a:t> artışı gözlenir.</a:t>
            </a:r>
          </a:p>
          <a:p>
            <a:r>
              <a:rPr lang="tr-TR" dirty="0" err="1"/>
              <a:t>ABP’te</a:t>
            </a:r>
            <a:r>
              <a:rPr lang="tr-TR" dirty="0"/>
              <a:t> orta akım idrardan alınan idrar kültürü ile patojen rahatlıkla gösterilebilir.</a:t>
            </a:r>
          </a:p>
          <a:p>
            <a:r>
              <a:rPr lang="tr-TR" dirty="0"/>
              <a:t>En sık izole edilen mikroorganizma E. </a:t>
            </a:r>
            <a:r>
              <a:rPr lang="tr-TR" dirty="0" err="1"/>
              <a:t>Coli’dir</a:t>
            </a:r>
            <a:r>
              <a:rPr lang="tr-TR" dirty="0"/>
              <a:t>.</a:t>
            </a:r>
          </a:p>
          <a:p>
            <a:r>
              <a:rPr lang="tr-TR" dirty="0"/>
              <a:t>Kan kültürü yapılmalıdır.</a:t>
            </a:r>
          </a:p>
          <a:p>
            <a:r>
              <a:rPr lang="tr-TR" dirty="0" err="1"/>
              <a:t>WBC,sedim,crp</a:t>
            </a:r>
            <a:r>
              <a:rPr lang="tr-TR" dirty="0"/>
              <a:t> artışı olur.</a:t>
            </a:r>
          </a:p>
          <a:p>
            <a:r>
              <a:rPr lang="tr-TR" dirty="0"/>
              <a:t>Serum PSA seviyelerinde yükselme beklenir(%60).</a:t>
            </a:r>
          </a:p>
        </p:txBody>
      </p:sp>
    </p:spTree>
    <p:extLst>
      <p:ext uri="{BB962C8B-B14F-4D97-AF65-F5344CB8AC3E}">
        <p14:creationId xmlns:p14="http://schemas.microsoft.com/office/powerpoint/2010/main" val="393639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55B640-5279-4C0E-A5F8-6118B420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Labaratuvar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64FF8B-5F90-486A-9034-439ECABFA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dirty="0"/>
              <a:t>Akut </a:t>
            </a:r>
            <a:r>
              <a:rPr lang="tr-TR" sz="2600" dirty="0" err="1"/>
              <a:t>bakterial</a:t>
            </a:r>
            <a:r>
              <a:rPr lang="tr-TR" sz="2600" dirty="0"/>
              <a:t> </a:t>
            </a:r>
            <a:r>
              <a:rPr lang="tr-TR" sz="2600" dirty="0" err="1"/>
              <a:t>prostatitde</a:t>
            </a:r>
            <a:r>
              <a:rPr lang="tr-TR" sz="2600" dirty="0"/>
              <a:t> prostat masajı yapmayın.</a:t>
            </a:r>
          </a:p>
          <a:p>
            <a:r>
              <a:rPr lang="tr-TR" sz="2600" dirty="0"/>
              <a:t> Akut </a:t>
            </a:r>
            <a:r>
              <a:rPr lang="tr-TR" sz="2600" dirty="0" err="1"/>
              <a:t>bakriyel</a:t>
            </a:r>
            <a:r>
              <a:rPr lang="tr-TR" sz="2600" dirty="0"/>
              <a:t> </a:t>
            </a:r>
            <a:r>
              <a:rPr lang="tr-TR" sz="2600" dirty="0" err="1"/>
              <a:t>prostatitin</a:t>
            </a:r>
            <a:r>
              <a:rPr lang="tr-TR" sz="2600" dirty="0"/>
              <a:t> klinik şüphesi varsa orta akım idrar örneğinde </a:t>
            </a:r>
            <a:r>
              <a:rPr lang="tr-TR" sz="2600" dirty="0" err="1"/>
              <a:t>nitrit</a:t>
            </a:r>
            <a:r>
              <a:rPr lang="tr-TR" sz="2600" dirty="0"/>
              <a:t> ve lökosit araştırın.</a:t>
            </a:r>
          </a:p>
          <a:p>
            <a:r>
              <a:rPr lang="tr-TR" sz="2600" dirty="0" err="1"/>
              <a:t>Prostatit</a:t>
            </a:r>
            <a:r>
              <a:rPr lang="tr-TR" sz="2600" dirty="0"/>
              <a:t> nedenli semptomlar, ateş ve kırgınlık ile beraberse tam kan tahlili ve kan kültürü alın.</a:t>
            </a:r>
          </a:p>
          <a:p>
            <a:r>
              <a:rPr lang="tr-TR" sz="2600" dirty="0"/>
              <a:t>Akut </a:t>
            </a:r>
            <a:r>
              <a:rPr lang="tr-TR" sz="2600" dirty="0" err="1"/>
              <a:t>prostatitle</a:t>
            </a:r>
            <a:r>
              <a:rPr lang="tr-TR" sz="2600" dirty="0"/>
              <a:t> ilişkili semptomları olan hastalardan tanı ve tedaviyi planlamak için orta akım idrar kültürü alın.</a:t>
            </a:r>
          </a:p>
          <a:p>
            <a:endParaRPr lang="tr-TR" dirty="0"/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8763C1B2-E17F-4BB5-9C39-0307D42CA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25144"/>
            <a:ext cx="5563082" cy="58679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F2B94A5-C220-4062-B7ED-833B152BC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311935"/>
            <a:ext cx="5532599" cy="1173582"/>
          </a:xfrm>
          <a:prstGeom prst="rect">
            <a:avLst/>
          </a:prstGeom>
        </p:spPr>
      </p:pic>
      <p:pic>
        <p:nvPicPr>
          <p:cNvPr id="6" name="İçerik Yer Tutucusu 7">
            <a:extLst>
              <a:ext uri="{FF2B5EF4-FFF2-40B4-BE49-F238E27FC236}">
                <a16:creationId xmlns:a16="http://schemas.microsoft.com/office/drawing/2014/main" id="{AB32DBF8-7290-4239-8C18-3E3592980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42" y="6184935"/>
            <a:ext cx="123615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8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C65ED9-BBC6-44C8-B957-2AFF8A98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Radyoloji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1B8118-52D6-4419-B455-7710A4E0E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Antibiyotik tedavisine yeterli cevap alınamaması durumunda prostat </a:t>
            </a:r>
            <a:r>
              <a:rPr lang="tr-TR" dirty="0" err="1"/>
              <a:t>absesi</a:t>
            </a:r>
            <a:r>
              <a:rPr lang="tr-TR" dirty="0"/>
              <a:t> </a:t>
            </a:r>
            <a:r>
              <a:rPr lang="tr-TR" dirty="0" err="1"/>
              <a:t>ekartasyonu</a:t>
            </a:r>
            <a:r>
              <a:rPr lang="tr-TR" dirty="0"/>
              <a:t> için;</a:t>
            </a:r>
          </a:p>
          <a:p>
            <a:pPr lvl="1"/>
            <a:r>
              <a:rPr lang="tr-TR" dirty="0" err="1"/>
              <a:t>Transrektal</a:t>
            </a:r>
            <a:r>
              <a:rPr lang="tr-TR" dirty="0"/>
              <a:t> ultrasonografi</a:t>
            </a:r>
          </a:p>
          <a:p>
            <a:pPr lvl="1"/>
            <a:r>
              <a:rPr lang="tr-TR" dirty="0" err="1"/>
              <a:t>Pelvik</a:t>
            </a:r>
            <a:r>
              <a:rPr lang="tr-TR" dirty="0"/>
              <a:t> bilgisayarlı tomografi</a:t>
            </a:r>
          </a:p>
          <a:p>
            <a:pPr lvl="1"/>
            <a:r>
              <a:rPr lang="tr-TR" dirty="0" err="1"/>
              <a:t>Pelvik</a:t>
            </a:r>
            <a:r>
              <a:rPr lang="tr-TR" dirty="0"/>
              <a:t> manyetik rezonans görüntüleme yapılmalıdır.</a:t>
            </a:r>
          </a:p>
        </p:txBody>
      </p:sp>
    </p:spTree>
    <p:extLst>
      <p:ext uri="{BB962C8B-B14F-4D97-AF65-F5344CB8AC3E}">
        <p14:creationId xmlns:p14="http://schemas.microsoft.com/office/powerpoint/2010/main" val="232352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AF0DD5-0437-480A-B301-45CA0D61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808126-DB17-4DEC-A63F-218A8261F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ABP’li</a:t>
            </a:r>
            <a:r>
              <a:rPr lang="tr-TR" dirty="0"/>
              <a:t> hastalarda kültür sonuçları çıkana kadar ampirik </a:t>
            </a:r>
            <a:r>
              <a:rPr lang="tr-TR" dirty="0" err="1"/>
              <a:t>parenteral</a:t>
            </a:r>
            <a:r>
              <a:rPr lang="tr-TR" dirty="0"/>
              <a:t> antibiyotik ile tedaviye başlanır.</a:t>
            </a:r>
          </a:p>
          <a:p>
            <a:pPr lvl="1"/>
            <a:r>
              <a:rPr lang="tr-TR" dirty="0" err="1"/>
              <a:t>Vital</a:t>
            </a:r>
            <a:r>
              <a:rPr lang="tr-TR" dirty="0"/>
              <a:t> bulgularda </a:t>
            </a:r>
            <a:r>
              <a:rPr lang="tr-TR" dirty="0" err="1"/>
              <a:t>bozukluk,bulantı</a:t>
            </a:r>
            <a:r>
              <a:rPr lang="tr-TR" dirty="0"/>
              <a:t>-kusma gibi sistemik semptomları olan,</a:t>
            </a:r>
          </a:p>
          <a:p>
            <a:pPr lvl="1"/>
            <a:r>
              <a:rPr lang="tr-TR" dirty="0" err="1"/>
              <a:t>İmmun</a:t>
            </a:r>
            <a:r>
              <a:rPr lang="tr-TR" dirty="0"/>
              <a:t> </a:t>
            </a:r>
            <a:r>
              <a:rPr lang="tr-TR" dirty="0" err="1"/>
              <a:t>yetmezlik,DM,böbrek</a:t>
            </a:r>
            <a:r>
              <a:rPr lang="tr-TR" dirty="0"/>
              <a:t> yetmezliği ve </a:t>
            </a:r>
            <a:r>
              <a:rPr lang="tr-TR" dirty="0" err="1"/>
              <a:t>ürosepsis</a:t>
            </a:r>
            <a:r>
              <a:rPr lang="tr-TR" dirty="0"/>
              <a:t> şüphesi olan hastalar ilk plan olarak hastaneye yatırılarak tedavi edilir.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9013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F839D3-2032-49F3-8B29-AAD003DE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497D31-2B77-4D47-96EA-30448575A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Akut bakteriyel </a:t>
            </a:r>
            <a:r>
              <a:rPr lang="tr-TR" sz="2400" dirty="0" err="1"/>
              <a:t>prostatiti</a:t>
            </a:r>
            <a:r>
              <a:rPr lang="tr-TR" sz="2400" dirty="0"/>
              <a:t>, komplike idrar yolu </a:t>
            </a:r>
            <a:r>
              <a:rPr lang="tr-TR" sz="2400" dirty="0" err="1"/>
              <a:t>infeksiyonu</a:t>
            </a:r>
            <a:r>
              <a:rPr lang="tr-TR" sz="2400" dirty="0"/>
              <a:t> önerilerine uyarak tedavi edin.</a:t>
            </a:r>
          </a:p>
          <a:p>
            <a:r>
              <a:rPr lang="tr-TR" sz="2400" dirty="0"/>
              <a:t>Akut bakteriyel </a:t>
            </a:r>
            <a:r>
              <a:rPr lang="tr-TR" sz="2400" dirty="0" err="1"/>
              <a:t>prostatiti,parenteral</a:t>
            </a:r>
            <a:r>
              <a:rPr lang="tr-TR" sz="2400" dirty="0"/>
              <a:t> antibiyotik tedavi tercih edilir.</a:t>
            </a:r>
          </a:p>
          <a:p>
            <a:r>
              <a:rPr lang="tr-TR" sz="2400" dirty="0" err="1"/>
              <a:t>İnfeksiyon</a:t>
            </a:r>
            <a:r>
              <a:rPr lang="tr-TR" sz="2400" dirty="0"/>
              <a:t> parametreleri normale döndükten </a:t>
            </a:r>
            <a:r>
              <a:rPr lang="tr-TR" sz="2400" dirty="0" err="1"/>
              <a:t>sonra,iki</a:t>
            </a:r>
            <a:r>
              <a:rPr lang="tr-TR" sz="2400" dirty="0"/>
              <a:t> ya da dört hafta oral tedaviye devam edilir.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F05143B-FEE9-427E-8E1A-3322A4BB5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34249"/>
            <a:ext cx="5578323" cy="861135"/>
          </a:xfrm>
          <a:prstGeom prst="rect">
            <a:avLst/>
          </a:prstGeom>
        </p:spPr>
      </p:pic>
      <p:pic>
        <p:nvPicPr>
          <p:cNvPr id="5" name="İçerik Yer Tutucusu 3">
            <a:extLst>
              <a:ext uri="{FF2B5EF4-FFF2-40B4-BE49-F238E27FC236}">
                <a16:creationId xmlns:a16="http://schemas.microsoft.com/office/drawing/2014/main" id="{B1CA87AF-53DE-41DD-A60E-4C6A52285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881" y="5113098"/>
            <a:ext cx="5760640" cy="895350"/>
          </a:xfrm>
          <a:prstGeom prst="rect">
            <a:avLst/>
          </a:prstGeom>
        </p:spPr>
      </p:pic>
      <p:pic>
        <p:nvPicPr>
          <p:cNvPr id="6" name="İçerik Yer Tutucusu 7">
            <a:extLst>
              <a:ext uri="{FF2B5EF4-FFF2-40B4-BE49-F238E27FC236}">
                <a16:creationId xmlns:a16="http://schemas.microsoft.com/office/drawing/2014/main" id="{5487B985-4A6F-4BE1-9BCE-C8C68292D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42" y="6184935"/>
            <a:ext cx="123615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54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C116A7-3561-47E7-A0F9-C2C98DD1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Tedavi 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C68D382-61CF-4A81-AB3B-9150C059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358815"/>
            <a:ext cx="5904656" cy="4948387"/>
          </a:xfrm>
          <a:prstGeom prst="rect">
            <a:avLst/>
          </a:prstGeom>
        </p:spPr>
      </p:pic>
      <p:pic>
        <p:nvPicPr>
          <p:cNvPr id="5" name="İçerik Yer Tutucusu 7">
            <a:extLst>
              <a:ext uri="{FF2B5EF4-FFF2-40B4-BE49-F238E27FC236}">
                <a16:creationId xmlns:a16="http://schemas.microsoft.com/office/drawing/2014/main" id="{090C6C73-BF69-435C-84D8-E92C382B1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26163"/>
            <a:ext cx="123615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06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0AAEDF-D7F6-4F9B-A630-A87F1E1B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A05E35-BD9C-48EA-AA2E-3BEADA43F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Akut </a:t>
            </a:r>
            <a:r>
              <a:rPr lang="tr-TR" sz="2000" dirty="0" err="1"/>
              <a:t>prostatitli</a:t>
            </a:r>
            <a:r>
              <a:rPr lang="tr-TR" sz="2000" dirty="0"/>
              <a:t> hastaların %10’unda </a:t>
            </a:r>
            <a:r>
              <a:rPr lang="tr-TR" sz="2000" dirty="0" err="1"/>
              <a:t>üriner</a:t>
            </a:r>
            <a:r>
              <a:rPr lang="tr-TR" sz="2000" dirty="0"/>
              <a:t> </a:t>
            </a:r>
            <a:r>
              <a:rPr lang="tr-TR" sz="2000" dirty="0" err="1"/>
              <a:t>retansiyon</a:t>
            </a:r>
            <a:r>
              <a:rPr lang="tr-TR" sz="2000" dirty="0"/>
              <a:t> görülebilir.</a:t>
            </a:r>
          </a:p>
          <a:p>
            <a:r>
              <a:rPr lang="tr-TR" sz="2000" dirty="0"/>
              <a:t>Eğer </a:t>
            </a:r>
            <a:r>
              <a:rPr lang="tr-TR" sz="2000" dirty="0" err="1"/>
              <a:t>üriner</a:t>
            </a:r>
            <a:r>
              <a:rPr lang="tr-TR" sz="2000" dirty="0"/>
              <a:t> </a:t>
            </a:r>
            <a:r>
              <a:rPr lang="tr-TR" sz="2000" dirty="0" err="1"/>
              <a:t>retansiyon</a:t>
            </a:r>
            <a:r>
              <a:rPr lang="tr-TR" sz="2000" dirty="0"/>
              <a:t> gelişirse </a:t>
            </a:r>
            <a:r>
              <a:rPr lang="tr-TR" sz="2000" dirty="0" err="1"/>
              <a:t>suprapubik</a:t>
            </a:r>
            <a:r>
              <a:rPr lang="tr-TR" sz="2000" dirty="0"/>
              <a:t> </a:t>
            </a:r>
            <a:r>
              <a:rPr lang="tr-TR" sz="2000" dirty="0" err="1"/>
              <a:t>sistostomi</a:t>
            </a:r>
            <a:r>
              <a:rPr lang="tr-TR" sz="2000" dirty="0"/>
              <a:t> ya da </a:t>
            </a:r>
            <a:r>
              <a:rPr lang="tr-TR" sz="2000" dirty="0" err="1"/>
              <a:t>üretral</a:t>
            </a:r>
            <a:r>
              <a:rPr lang="tr-TR" sz="2000" dirty="0"/>
              <a:t> </a:t>
            </a:r>
            <a:r>
              <a:rPr lang="tr-TR" sz="2000" dirty="0" err="1"/>
              <a:t>kateterizasyonla</a:t>
            </a:r>
            <a:r>
              <a:rPr lang="tr-TR" sz="2000" dirty="0"/>
              <a:t> </a:t>
            </a:r>
            <a:r>
              <a:rPr lang="tr-TR" sz="2000" dirty="0" err="1"/>
              <a:t>direnaj</a:t>
            </a:r>
            <a:r>
              <a:rPr lang="tr-TR" sz="2000" dirty="0"/>
              <a:t> yapılır.</a:t>
            </a:r>
          </a:p>
          <a:p>
            <a:r>
              <a:rPr lang="tr-TR" sz="2000" dirty="0" err="1"/>
              <a:t>Suprapubik</a:t>
            </a:r>
            <a:r>
              <a:rPr lang="tr-TR" sz="2000" dirty="0"/>
              <a:t> </a:t>
            </a:r>
            <a:r>
              <a:rPr lang="tr-TR" sz="2000" dirty="0" err="1"/>
              <a:t>kateterizasyon</a:t>
            </a:r>
            <a:r>
              <a:rPr lang="tr-TR" sz="2000" dirty="0"/>
              <a:t> kronik bakteriyel prostat gelişimini azaltır.</a:t>
            </a:r>
          </a:p>
          <a:p>
            <a:r>
              <a:rPr lang="tr-TR" sz="2000" dirty="0"/>
              <a:t>Prostat apsesi durumunda, drenaj ve konservatif tedavi stratejileri uygulanabilir.</a:t>
            </a:r>
          </a:p>
          <a:p>
            <a:r>
              <a:rPr lang="tr-TR" sz="2000" dirty="0"/>
              <a:t>Ancak apse boyutu önemli olabilir(&lt;1 cm apselerde konservatif tedavi yapılabilir).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2BA7626-04F4-4988-B0BD-547C305E7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013176"/>
            <a:ext cx="5997460" cy="708721"/>
          </a:xfrm>
          <a:prstGeom prst="rect">
            <a:avLst/>
          </a:prstGeom>
        </p:spPr>
      </p:pic>
      <p:pic>
        <p:nvPicPr>
          <p:cNvPr id="6" name="İçerik Yer Tutucusu 7">
            <a:extLst>
              <a:ext uri="{FF2B5EF4-FFF2-40B4-BE49-F238E27FC236}">
                <a16:creationId xmlns:a16="http://schemas.microsoft.com/office/drawing/2014/main" id="{4F979EBC-C123-4DAA-8D64-49B111EAD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26163"/>
            <a:ext cx="123615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15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72247A-58EC-48D1-BC50-055ACC23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Prostat </a:t>
            </a:r>
            <a:r>
              <a:rPr lang="tr-TR" dirty="0" err="1">
                <a:solidFill>
                  <a:srgbClr val="FF0000"/>
                </a:solidFill>
              </a:rPr>
              <a:t>biopsi</a:t>
            </a:r>
            <a:r>
              <a:rPr lang="tr-TR" dirty="0">
                <a:solidFill>
                  <a:srgbClr val="FF0000"/>
                </a:solidFill>
              </a:rPr>
              <a:t> öncesi antibiyotik </a:t>
            </a:r>
            <a:r>
              <a:rPr lang="tr-TR" dirty="0" err="1">
                <a:solidFill>
                  <a:srgbClr val="FF0000"/>
                </a:solidFill>
              </a:rPr>
              <a:t>profilaksisi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2DBB58A-6C6D-4E1C-B3DC-84111632D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743075"/>
            <a:ext cx="6972300" cy="3371850"/>
          </a:xfrm>
          <a:prstGeom prst="rect">
            <a:avLst/>
          </a:prstGeom>
        </p:spPr>
      </p:pic>
      <p:pic>
        <p:nvPicPr>
          <p:cNvPr id="5" name="İçerik Yer Tutucusu 7">
            <a:extLst>
              <a:ext uri="{FF2B5EF4-FFF2-40B4-BE49-F238E27FC236}">
                <a16:creationId xmlns:a16="http://schemas.microsoft.com/office/drawing/2014/main" id="{1FB4519C-D679-4E14-A424-4C7AF4BFA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77272"/>
            <a:ext cx="1361137" cy="7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70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6400EB-76F6-4A82-B895-8B496DDC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Prostat </a:t>
            </a:r>
            <a:r>
              <a:rPr lang="tr-TR" dirty="0" err="1">
                <a:solidFill>
                  <a:srgbClr val="FF0000"/>
                </a:solidFill>
              </a:rPr>
              <a:t>biopsi</a:t>
            </a:r>
            <a:r>
              <a:rPr lang="tr-TR" dirty="0">
                <a:solidFill>
                  <a:srgbClr val="FF0000"/>
                </a:solidFill>
              </a:rPr>
              <a:t> öncesi antibiyotik </a:t>
            </a:r>
            <a:r>
              <a:rPr lang="tr-TR" dirty="0" err="1">
                <a:solidFill>
                  <a:srgbClr val="FF0000"/>
                </a:solidFill>
              </a:rPr>
              <a:t>profilaksisi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604E83B-34A5-415F-94D0-0549EAD5A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225" y="2015331"/>
            <a:ext cx="7067550" cy="3695700"/>
          </a:xfrm>
          <a:prstGeom prst="rect">
            <a:avLst/>
          </a:prstGeom>
        </p:spPr>
      </p:pic>
      <p:pic>
        <p:nvPicPr>
          <p:cNvPr id="5" name="İçerik Yer Tutucusu 7">
            <a:extLst>
              <a:ext uri="{FF2B5EF4-FFF2-40B4-BE49-F238E27FC236}">
                <a16:creationId xmlns:a16="http://schemas.microsoft.com/office/drawing/2014/main" id="{2C336016-17C7-4489-BF03-BAA909F27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26163"/>
            <a:ext cx="123615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1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Akut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Prostatit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>
                <a:solidFill>
                  <a:srgbClr val="FF0000"/>
                </a:solidFill>
                <a:latin typeface="Arial" pitchFamily="34" charset="0"/>
              </a:rPr>
              <a:t>Akut bakteriyel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</a:rPr>
              <a:t>prostatit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</a:rPr>
              <a:t>(ABP),</a:t>
            </a:r>
            <a:r>
              <a:rPr lang="tr-TR" dirty="0">
                <a:latin typeface="Arial" pitchFamily="34" charset="0"/>
              </a:rPr>
              <a:t>prostat bezinde yaygın </a:t>
            </a:r>
            <a:r>
              <a:rPr lang="tr-TR" dirty="0" err="1">
                <a:latin typeface="Arial" pitchFamily="34" charset="0"/>
              </a:rPr>
              <a:t>inflamasyon</a:t>
            </a:r>
            <a:r>
              <a:rPr lang="tr-TR" dirty="0">
                <a:latin typeface="Arial" pitchFamily="34" charset="0"/>
              </a:rPr>
              <a:t> ile </a:t>
            </a:r>
            <a:r>
              <a:rPr lang="tr-TR" dirty="0" err="1">
                <a:latin typeface="Arial" pitchFamily="34" charset="0"/>
              </a:rPr>
              <a:t>karekterize</a:t>
            </a:r>
            <a:r>
              <a:rPr lang="tr-TR" dirty="0">
                <a:latin typeface="Arial" pitchFamily="34" charset="0"/>
              </a:rPr>
              <a:t> klasik bir enfeksiyon tablosudur.</a:t>
            </a:r>
          </a:p>
          <a:p>
            <a:r>
              <a:rPr lang="tr-TR" dirty="0">
                <a:solidFill>
                  <a:srgbClr val="FF0000"/>
                </a:solidFill>
                <a:latin typeface="Arial" pitchFamily="34" charset="0"/>
              </a:rPr>
              <a:t>Epidemiyoloji;</a:t>
            </a:r>
          </a:p>
          <a:p>
            <a:pPr lvl="1"/>
            <a:r>
              <a:rPr lang="tr-TR" dirty="0">
                <a:latin typeface="Arial" pitchFamily="34" charset="0"/>
              </a:rPr>
              <a:t>Genel olarak </a:t>
            </a:r>
            <a:r>
              <a:rPr lang="tr-TR" dirty="0" err="1">
                <a:latin typeface="Arial" pitchFamily="34" charset="0"/>
              </a:rPr>
              <a:t>prostatitler</a:t>
            </a:r>
            <a:r>
              <a:rPr lang="tr-TR" dirty="0">
                <a:latin typeface="Arial" pitchFamily="34" charset="0"/>
              </a:rPr>
              <a:t> 50 yaş altında en sıktır.</a:t>
            </a:r>
          </a:p>
          <a:p>
            <a:pPr lvl="1"/>
            <a:r>
              <a:rPr lang="tr-TR" dirty="0">
                <a:latin typeface="Arial" pitchFamily="34" charset="0"/>
              </a:rPr>
              <a:t>50 yaş üzerinde </a:t>
            </a:r>
            <a:r>
              <a:rPr lang="tr-TR" dirty="0" err="1">
                <a:latin typeface="Arial" pitchFamily="34" charset="0"/>
              </a:rPr>
              <a:t>benign</a:t>
            </a:r>
            <a:r>
              <a:rPr lang="tr-TR" dirty="0">
                <a:latin typeface="Arial" pitchFamily="34" charset="0"/>
              </a:rPr>
              <a:t> prostat </a:t>
            </a:r>
            <a:r>
              <a:rPr lang="tr-TR" dirty="0" err="1">
                <a:latin typeface="Arial" pitchFamily="34" charset="0"/>
              </a:rPr>
              <a:t>hiperplazisi</a:t>
            </a:r>
            <a:r>
              <a:rPr lang="tr-TR" dirty="0">
                <a:latin typeface="Arial" pitchFamily="34" charset="0"/>
              </a:rPr>
              <a:t> ve prostat kanseri ile birlikte üçüncü sıklıkla tanı konulan </a:t>
            </a:r>
            <a:r>
              <a:rPr lang="tr-TR" dirty="0" err="1">
                <a:latin typeface="Arial" pitchFamily="34" charset="0"/>
              </a:rPr>
              <a:t>üriner</a:t>
            </a:r>
            <a:r>
              <a:rPr lang="tr-TR" dirty="0">
                <a:latin typeface="Arial" pitchFamily="34" charset="0"/>
              </a:rPr>
              <a:t> sistem hastalığıdır.</a:t>
            </a:r>
          </a:p>
          <a:p>
            <a:pPr lvl="1"/>
            <a:r>
              <a:rPr lang="tr-TR" dirty="0" err="1">
                <a:latin typeface="Arial" pitchFamily="34" charset="0"/>
              </a:rPr>
              <a:t>Prostatit</a:t>
            </a:r>
            <a:r>
              <a:rPr lang="tr-TR" dirty="0">
                <a:latin typeface="Arial" pitchFamily="34" charset="0"/>
              </a:rPr>
              <a:t> görülme </a:t>
            </a:r>
            <a:r>
              <a:rPr lang="tr-TR" dirty="0" err="1">
                <a:latin typeface="Arial" pitchFamily="34" charset="0"/>
              </a:rPr>
              <a:t>prevalansı</a:t>
            </a:r>
            <a:r>
              <a:rPr lang="tr-TR" dirty="0">
                <a:latin typeface="Arial" pitchFamily="34" charset="0"/>
              </a:rPr>
              <a:t> %2,2-9,7 arasında değişmektedir.</a:t>
            </a:r>
          </a:p>
          <a:p>
            <a:pPr lvl="1"/>
            <a:r>
              <a:rPr lang="tr-TR" dirty="0">
                <a:latin typeface="Arial" pitchFamily="34" charset="0"/>
              </a:rPr>
              <a:t>Ürologlara başvuran hastaların %5’inde </a:t>
            </a:r>
            <a:r>
              <a:rPr lang="tr-TR" dirty="0" err="1">
                <a:latin typeface="Arial" pitchFamily="34" charset="0"/>
              </a:rPr>
              <a:t>prostatit</a:t>
            </a:r>
            <a:r>
              <a:rPr lang="tr-TR" dirty="0">
                <a:latin typeface="Arial" pitchFamily="34" charset="0"/>
              </a:rPr>
              <a:t> ile ilgili sorunlar vardır.</a:t>
            </a:r>
          </a:p>
          <a:p>
            <a:pPr lvl="1"/>
            <a:r>
              <a:rPr lang="tr-TR" dirty="0">
                <a:latin typeface="Arial" pitchFamily="34" charset="0"/>
              </a:rPr>
              <a:t>Akut bakteriyel </a:t>
            </a:r>
            <a:r>
              <a:rPr lang="tr-TR" dirty="0" err="1">
                <a:latin typeface="Arial" pitchFamily="34" charset="0"/>
              </a:rPr>
              <a:t>prostatit</a:t>
            </a:r>
            <a:r>
              <a:rPr lang="tr-TR" dirty="0">
                <a:latin typeface="Arial" pitchFamily="34" charset="0"/>
              </a:rPr>
              <a:t> hastalarının %10’nun zamanla kronik bakteriyel </a:t>
            </a:r>
            <a:r>
              <a:rPr lang="tr-TR" dirty="0" err="1">
                <a:latin typeface="Arial" pitchFamily="34" charset="0"/>
              </a:rPr>
              <a:t>prostatit</a:t>
            </a:r>
            <a:r>
              <a:rPr lang="tr-TR" dirty="0">
                <a:latin typeface="Arial" pitchFamily="34" charset="0"/>
              </a:rPr>
              <a:t> hastası olduğu gösterilmiştir.</a:t>
            </a:r>
          </a:p>
          <a:p>
            <a:endParaRPr lang="tr-T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90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B8D17C9-482F-4174-A211-F2243E51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2000" b="1" dirty="0">
                <a:solidFill>
                  <a:srgbClr val="FF0000"/>
                </a:solidFill>
              </a:rPr>
              <a:t>		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 ederim…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rize.gov.tr/kurumlar/rize.gov.tr/rize.gov.tr/galeri/selaleler/IMG_4988.jpg?width=1200&amp;mode=max&amp;quality=70">
            <a:extLst>
              <a:ext uri="{FF2B5EF4-FFF2-40B4-BE49-F238E27FC236}">
                <a16:creationId xmlns:a16="http://schemas.microsoft.com/office/drawing/2014/main" id="{E9A7D97C-6504-4D71-9CAB-CDAACDB168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5600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CFB74600-9535-4C79-A043-EE094FAC4FB8}"/>
              </a:ext>
            </a:extLst>
          </p:cNvPr>
          <p:cNvSpPr/>
          <p:nvPr/>
        </p:nvSpPr>
        <p:spPr>
          <a:xfrm>
            <a:off x="5220072" y="6165304"/>
            <a:ext cx="23762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Palovit</a:t>
            </a:r>
            <a:r>
              <a:rPr lang="tr-TR" dirty="0"/>
              <a:t> </a:t>
            </a:r>
            <a:r>
              <a:rPr lang="tr-TR" dirty="0" err="1"/>
              <a:t>Şelalesi,RİZE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0621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Akut Bakteriyel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Prostatitte</a:t>
            </a:r>
            <a:r>
              <a:rPr lang="tr-TR" dirty="0">
                <a:latin typeface="Arial" pitchFamily="34" charset="0"/>
                <a:cs typeface="Arial" pitchFamily="34" charset="0"/>
              </a:rPr>
              <a:t> 2019 Teşhis ve Tedavi Algoritması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tr-T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Eyüp DİL</a:t>
            </a:r>
          </a:p>
          <a:p>
            <a:pPr lvl="0"/>
            <a:r>
              <a:rPr lang="tr-T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RTEÜ</a:t>
            </a:r>
          </a:p>
          <a:p>
            <a:pPr lvl="0"/>
            <a:r>
              <a:rPr lang="tr-T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Tıp </a:t>
            </a:r>
            <a:r>
              <a:rPr lang="tr-TR"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Fakültesi Üroloji </a:t>
            </a:r>
            <a:r>
              <a:rPr lang="tr-T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</a:t>
            </a:r>
          </a:p>
          <a:p>
            <a:endParaRPr lang="tr-TR" dirty="0"/>
          </a:p>
        </p:txBody>
      </p:sp>
      <p:pic>
        <p:nvPicPr>
          <p:cNvPr id="4" name="Picture 4" descr="RTEÃ TÄ±p FakÃ¼ltesi 10 SÄ±ra YÃ¼kseldi">
            <a:extLst>
              <a:ext uri="{FF2B5EF4-FFF2-40B4-BE49-F238E27FC236}">
                <a16:creationId xmlns:a16="http://schemas.microsoft.com/office/drawing/2014/main" id="{54475D48-22DC-4A4B-9E21-CDBDE43EC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60" y="4986775"/>
            <a:ext cx="2857500" cy="185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504F04D-883A-479D-B438-9F2A51FE3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67929"/>
            <a:ext cx="1798476" cy="1005927"/>
          </a:xfrm>
          <a:prstGeom prst="rect">
            <a:avLst/>
          </a:prstGeom>
        </p:spPr>
      </p:pic>
      <p:pic>
        <p:nvPicPr>
          <p:cNvPr id="1026" name="Picture 2" descr="C:\Users\W7\Desktop\Ekran Alıntısı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5763430" cy="10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9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Etiyoloji;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Prostatit</a:t>
            </a:r>
            <a:r>
              <a:rPr lang="tr-TR" dirty="0"/>
              <a:t> etiyolojisi </a:t>
            </a:r>
            <a:r>
              <a:rPr lang="tr-TR" dirty="0" err="1"/>
              <a:t>multifaktöriyeldir</a:t>
            </a:r>
            <a:r>
              <a:rPr lang="tr-TR" dirty="0"/>
              <a:t>.</a:t>
            </a:r>
          </a:p>
          <a:p>
            <a:r>
              <a:rPr lang="tr-TR" dirty="0">
                <a:solidFill>
                  <a:srgbClr val="0070C0"/>
                </a:solidFill>
              </a:rPr>
              <a:t>1-Mikrobiyolojik ajanlar;</a:t>
            </a:r>
          </a:p>
          <a:p>
            <a:r>
              <a:rPr lang="tr-TR" dirty="0"/>
              <a:t>a)Gram negatif bakteriler:</a:t>
            </a:r>
          </a:p>
          <a:p>
            <a:pPr lvl="1"/>
            <a:r>
              <a:rPr lang="tr-TR" dirty="0" err="1"/>
              <a:t>ABP’in</a:t>
            </a:r>
            <a:r>
              <a:rPr lang="tr-TR" dirty="0"/>
              <a:t> en sık nedeni gram negatif bakterilerdir.</a:t>
            </a:r>
          </a:p>
          <a:p>
            <a:pPr lvl="1"/>
            <a:r>
              <a:rPr lang="tr-TR" dirty="0" err="1"/>
              <a:t>Gastrointestinal</a:t>
            </a:r>
            <a:r>
              <a:rPr lang="tr-TR" dirty="0"/>
              <a:t> sistemde bulunan </a:t>
            </a:r>
            <a:r>
              <a:rPr lang="tr-TR" dirty="0" err="1"/>
              <a:t>Enterobacteria</a:t>
            </a:r>
            <a:r>
              <a:rPr lang="tr-TR" dirty="0"/>
              <a:t> ailesidir.</a:t>
            </a:r>
          </a:p>
          <a:p>
            <a:pPr lvl="1"/>
            <a:r>
              <a:rPr lang="tr-TR" dirty="0"/>
              <a:t>En sık etken </a:t>
            </a:r>
            <a:r>
              <a:rPr lang="tr-TR" dirty="0" err="1">
                <a:solidFill>
                  <a:srgbClr val="C00000"/>
                </a:solidFill>
              </a:rPr>
              <a:t>Escherichia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Coli</a:t>
            </a:r>
            <a:r>
              <a:rPr lang="tr-TR" dirty="0" err="1"/>
              <a:t>’dir</a:t>
            </a:r>
            <a:r>
              <a:rPr lang="tr-TR" dirty="0"/>
              <a:t>(%65-80).</a:t>
            </a:r>
          </a:p>
          <a:p>
            <a:pPr lvl="1"/>
            <a:r>
              <a:rPr lang="tr-TR" dirty="0"/>
              <a:t>Daha az sıklıkla </a:t>
            </a:r>
            <a:r>
              <a:rPr lang="tr-TR" dirty="0" err="1"/>
              <a:t>Pseudomans</a:t>
            </a:r>
            <a:r>
              <a:rPr lang="tr-TR" dirty="0"/>
              <a:t> </a:t>
            </a:r>
            <a:r>
              <a:rPr lang="tr-TR" dirty="0" err="1"/>
              <a:t>aeruginosa</a:t>
            </a:r>
            <a:r>
              <a:rPr lang="tr-TR" dirty="0"/>
              <a:t> ve </a:t>
            </a:r>
            <a:r>
              <a:rPr lang="tr-TR" dirty="0" err="1"/>
              <a:t>Klebsiella</a:t>
            </a:r>
            <a:r>
              <a:rPr lang="tr-TR" dirty="0"/>
              <a:t> </a:t>
            </a:r>
            <a:r>
              <a:rPr lang="tr-TR" dirty="0" err="1"/>
              <a:t>spp</a:t>
            </a:r>
            <a:r>
              <a:rPr lang="tr-TR" dirty="0"/>
              <a:t>. etken olabilir(%10-15).</a:t>
            </a:r>
          </a:p>
        </p:txBody>
      </p:sp>
    </p:spTree>
    <p:extLst>
      <p:ext uri="{BB962C8B-B14F-4D97-AF65-F5344CB8AC3E}">
        <p14:creationId xmlns:p14="http://schemas.microsoft.com/office/powerpoint/2010/main" val="242060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4B3D54-AC1B-4FC7-A300-DE32D42A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Etiyoloji;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37CC0E-8536-4EC8-AE82-283C5037B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b)Gram pozitif bakteriler:</a:t>
            </a:r>
          </a:p>
          <a:p>
            <a:pPr lvl="1"/>
            <a:r>
              <a:rPr lang="tr-TR" dirty="0"/>
              <a:t>En sık </a:t>
            </a:r>
            <a:r>
              <a:rPr lang="tr-TR" dirty="0" err="1"/>
              <a:t>Enterokoklardır</a:t>
            </a:r>
            <a:r>
              <a:rPr lang="tr-TR" dirty="0"/>
              <a:t>(%10-15).</a:t>
            </a:r>
          </a:p>
          <a:p>
            <a:r>
              <a:rPr lang="tr-TR" dirty="0"/>
              <a:t>c)Anaerobik bakteriler:</a:t>
            </a:r>
          </a:p>
          <a:p>
            <a:pPr lvl="1"/>
            <a:r>
              <a:rPr lang="tr-TR" dirty="0"/>
              <a:t>Diğer mikroorganizmalara göre </a:t>
            </a:r>
            <a:r>
              <a:rPr lang="tr-TR" dirty="0" err="1"/>
              <a:t>etyolojideki</a:t>
            </a:r>
            <a:r>
              <a:rPr lang="tr-TR" dirty="0"/>
              <a:t> rolü son derece sınırlıdır.</a:t>
            </a:r>
          </a:p>
          <a:p>
            <a:r>
              <a:rPr lang="tr-TR" dirty="0"/>
              <a:t>d)</a:t>
            </a:r>
            <a:r>
              <a:rPr lang="tr-TR" dirty="0" err="1"/>
              <a:t>Klamidya</a:t>
            </a:r>
            <a:r>
              <a:rPr lang="tr-TR" dirty="0"/>
              <a:t> enfeksiyonları:</a:t>
            </a:r>
          </a:p>
          <a:p>
            <a:pPr lvl="1"/>
            <a:r>
              <a:rPr lang="tr-TR" dirty="0"/>
              <a:t>Özellikle cinsel yolla bulaşan hastalıklardan sonra gelişen </a:t>
            </a:r>
            <a:r>
              <a:rPr lang="tr-TR" dirty="0" err="1"/>
              <a:t>prostatitlerde</a:t>
            </a:r>
            <a:r>
              <a:rPr lang="tr-TR" dirty="0"/>
              <a:t> </a:t>
            </a:r>
            <a:r>
              <a:rPr lang="tr-TR" dirty="0" err="1"/>
              <a:t>etyolojide</a:t>
            </a:r>
            <a:r>
              <a:rPr lang="tr-TR" dirty="0"/>
              <a:t> suçlanmaktadır.</a:t>
            </a:r>
          </a:p>
          <a:p>
            <a:r>
              <a:rPr lang="tr-TR" dirty="0"/>
              <a:t>e)</a:t>
            </a:r>
            <a:r>
              <a:rPr lang="tr-TR" dirty="0" err="1"/>
              <a:t>Üroplazma</a:t>
            </a:r>
            <a:r>
              <a:rPr lang="tr-TR" dirty="0"/>
              <a:t> enfeksiyonları:</a:t>
            </a:r>
          </a:p>
          <a:p>
            <a:pPr lvl="1"/>
            <a:r>
              <a:rPr lang="tr-TR" dirty="0"/>
              <a:t>Yapılan çalışmalarda %13 ile %82 gibi oldukça farklı oranlarda </a:t>
            </a:r>
            <a:r>
              <a:rPr lang="tr-TR" dirty="0" err="1"/>
              <a:t>üretilmişir</a:t>
            </a:r>
            <a:r>
              <a:rPr lang="tr-TR" dirty="0"/>
              <a:t>.</a:t>
            </a:r>
          </a:p>
          <a:p>
            <a:pPr lvl="1"/>
            <a:r>
              <a:rPr lang="tr-TR" dirty="0"/>
              <a:t>Ancak </a:t>
            </a:r>
            <a:r>
              <a:rPr lang="tr-TR" dirty="0" err="1"/>
              <a:t>üretradan</a:t>
            </a:r>
            <a:r>
              <a:rPr lang="tr-TR" dirty="0"/>
              <a:t> prostata </a:t>
            </a:r>
            <a:r>
              <a:rPr lang="tr-TR" dirty="0" err="1"/>
              <a:t>kontamine</a:t>
            </a:r>
            <a:r>
              <a:rPr lang="tr-TR" dirty="0"/>
              <a:t> olma ihtimali yüksektir.</a:t>
            </a:r>
          </a:p>
          <a:p>
            <a:r>
              <a:rPr lang="tr-TR" dirty="0"/>
              <a:t>f)Diğer mikroorganizmalar:</a:t>
            </a:r>
          </a:p>
          <a:p>
            <a:pPr lvl="1"/>
            <a:r>
              <a:rPr lang="tr-TR" dirty="0"/>
              <a:t>Nadir görülen C. </a:t>
            </a:r>
            <a:r>
              <a:rPr lang="tr-TR" dirty="0" err="1"/>
              <a:t>Trochmatis,HIV,M.tuberkülosiz,Candida</a:t>
            </a:r>
            <a:r>
              <a:rPr lang="tr-TR" dirty="0"/>
              <a:t> </a:t>
            </a:r>
            <a:r>
              <a:rPr lang="tr-TR" dirty="0" err="1"/>
              <a:t>spp</a:t>
            </a:r>
            <a:r>
              <a:rPr lang="tr-TR" dirty="0"/>
              <a:t>.,</a:t>
            </a:r>
            <a:r>
              <a:rPr lang="tr-TR" dirty="0" err="1"/>
              <a:t>Coccidiodies</a:t>
            </a:r>
            <a:r>
              <a:rPr lang="tr-TR" dirty="0"/>
              <a:t> </a:t>
            </a:r>
            <a:r>
              <a:rPr lang="tr-TR" dirty="0" err="1"/>
              <a:t>immitis,Blastomyces</a:t>
            </a:r>
            <a:r>
              <a:rPr lang="tr-TR" dirty="0"/>
              <a:t> </a:t>
            </a:r>
            <a:r>
              <a:rPr lang="tr-TR" dirty="0" err="1"/>
              <a:t>dermatitidis</a:t>
            </a:r>
            <a:r>
              <a:rPr lang="tr-TR" dirty="0"/>
              <a:t> ve </a:t>
            </a:r>
            <a:r>
              <a:rPr lang="tr-TR" dirty="0" err="1"/>
              <a:t>Histoplasma</a:t>
            </a:r>
            <a:r>
              <a:rPr lang="tr-TR" dirty="0"/>
              <a:t> </a:t>
            </a:r>
            <a:r>
              <a:rPr lang="tr-TR" dirty="0" err="1"/>
              <a:t>capsulatum’dur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309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8EAD21-1281-421A-8F9E-CE440C6B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Etiyoloji;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D0AA42-BA6B-407E-A231-D288301EE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>
                <a:solidFill>
                  <a:schemeClr val="accent1"/>
                </a:solidFill>
              </a:rPr>
              <a:t>2-Değişmiş prostat konak savunması;</a:t>
            </a:r>
          </a:p>
          <a:p>
            <a:pPr lvl="1"/>
            <a:r>
              <a:rPr lang="tr-TR" dirty="0" err="1"/>
              <a:t>İntraprostatik</a:t>
            </a:r>
            <a:r>
              <a:rPr lang="tr-TR" dirty="0"/>
              <a:t> </a:t>
            </a:r>
            <a:r>
              <a:rPr lang="tr-TR" dirty="0" err="1"/>
              <a:t>duktal</a:t>
            </a:r>
            <a:r>
              <a:rPr lang="tr-TR" dirty="0"/>
              <a:t> </a:t>
            </a:r>
            <a:r>
              <a:rPr lang="tr-TR" dirty="0" err="1"/>
              <a:t>reflü</a:t>
            </a:r>
            <a:endParaRPr lang="tr-TR" dirty="0"/>
          </a:p>
          <a:p>
            <a:pPr lvl="1"/>
            <a:r>
              <a:rPr lang="tr-TR" dirty="0" err="1"/>
              <a:t>Fimosiz</a:t>
            </a:r>
            <a:endParaRPr lang="tr-TR" dirty="0"/>
          </a:p>
          <a:p>
            <a:pPr lvl="1"/>
            <a:r>
              <a:rPr lang="tr-TR" dirty="0"/>
              <a:t>Korunmasız </a:t>
            </a:r>
            <a:r>
              <a:rPr lang="tr-TR" dirty="0" err="1"/>
              <a:t>penetran</a:t>
            </a:r>
            <a:r>
              <a:rPr lang="tr-TR" dirty="0"/>
              <a:t> anal ilişki</a:t>
            </a:r>
          </a:p>
          <a:p>
            <a:pPr lvl="1"/>
            <a:r>
              <a:rPr lang="tr-TR" dirty="0" err="1"/>
              <a:t>Üriner</a:t>
            </a:r>
            <a:r>
              <a:rPr lang="tr-TR" dirty="0"/>
              <a:t> enfeksiyon</a:t>
            </a:r>
          </a:p>
          <a:p>
            <a:pPr lvl="1"/>
            <a:r>
              <a:rPr lang="tr-TR" dirty="0"/>
              <a:t>Akut </a:t>
            </a:r>
            <a:r>
              <a:rPr lang="tr-TR" dirty="0" err="1"/>
              <a:t>epididimit</a:t>
            </a:r>
            <a:endParaRPr lang="tr-TR" dirty="0"/>
          </a:p>
          <a:p>
            <a:pPr lvl="1"/>
            <a:r>
              <a:rPr lang="tr-TR" dirty="0" err="1"/>
              <a:t>Üretral</a:t>
            </a:r>
            <a:r>
              <a:rPr lang="tr-TR" dirty="0"/>
              <a:t> </a:t>
            </a:r>
            <a:r>
              <a:rPr lang="tr-TR" dirty="0" err="1"/>
              <a:t>kateter</a:t>
            </a:r>
            <a:r>
              <a:rPr lang="tr-TR" dirty="0"/>
              <a:t> ya da kondom </a:t>
            </a:r>
            <a:r>
              <a:rPr lang="tr-TR" dirty="0" err="1"/>
              <a:t>kateter</a:t>
            </a:r>
            <a:r>
              <a:rPr lang="tr-TR" dirty="0"/>
              <a:t> kullanılması</a:t>
            </a:r>
          </a:p>
          <a:p>
            <a:pPr lvl="1"/>
            <a:r>
              <a:rPr lang="tr-TR" dirty="0" err="1"/>
              <a:t>Enfekte</a:t>
            </a:r>
            <a:r>
              <a:rPr lang="tr-TR" dirty="0"/>
              <a:t> idrarı olanlara yapılan </a:t>
            </a:r>
            <a:r>
              <a:rPr lang="tr-TR" dirty="0" err="1"/>
              <a:t>transüretral</a:t>
            </a:r>
            <a:r>
              <a:rPr lang="tr-TR" dirty="0"/>
              <a:t> cerrahi</a:t>
            </a:r>
          </a:p>
          <a:p>
            <a:pPr lvl="1"/>
            <a:r>
              <a:rPr lang="tr-TR" dirty="0" err="1"/>
              <a:t>TRUS+prostat</a:t>
            </a:r>
            <a:r>
              <a:rPr lang="tr-TR" dirty="0"/>
              <a:t> biyopsisi sonrası</a:t>
            </a:r>
          </a:p>
        </p:txBody>
      </p:sp>
    </p:spTree>
    <p:extLst>
      <p:ext uri="{BB962C8B-B14F-4D97-AF65-F5344CB8AC3E}">
        <p14:creationId xmlns:p14="http://schemas.microsoft.com/office/powerpoint/2010/main" val="311260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05C099-76D1-4679-89F5-53FB75E7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Etiyoloji;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7A9907-46F2-417B-BD7A-F60A51246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3-Disfonksiyonel işeme</a:t>
            </a:r>
          </a:p>
          <a:p>
            <a:pPr lvl="1"/>
            <a:r>
              <a:rPr lang="tr-TR" dirty="0" err="1"/>
              <a:t>Obstrüktif</a:t>
            </a:r>
            <a:r>
              <a:rPr lang="tr-TR" dirty="0"/>
              <a:t> ya da nörolojik nedenler bağlı yüksek basınçlı </a:t>
            </a:r>
            <a:r>
              <a:rPr lang="tr-TR" dirty="0" err="1"/>
              <a:t>disfonksiyonel</a:t>
            </a:r>
            <a:r>
              <a:rPr lang="tr-TR" dirty="0"/>
              <a:t> işeme neden olarak gösterilmiştir.</a:t>
            </a:r>
          </a:p>
          <a:p>
            <a:r>
              <a:rPr lang="tr-TR" dirty="0"/>
              <a:t>4-İntraprostatik </a:t>
            </a:r>
            <a:r>
              <a:rPr lang="tr-TR" dirty="0" err="1"/>
              <a:t>duktal</a:t>
            </a:r>
            <a:r>
              <a:rPr lang="tr-TR" dirty="0"/>
              <a:t> </a:t>
            </a:r>
            <a:r>
              <a:rPr lang="tr-TR" dirty="0" err="1"/>
              <a:t>reflü</a:t>
            </a:r>
            <a:endParaRPr lang="tr-TR" dirty="0"/>
          </a:p>
          <a:p>
            <a:r>
              <a:rPr lang="tr-TR" dirty="0"/>
              <a:t>5-İmmünolojik nedenler</a:t>
            </a:r>
          </a:p>
          <a:p>
            <a:r>
              <a:rPr lang="tr-TR" dirty="0"/>
              <a:t>6-Pelvik taban kaslarındaki sorunlar</a:t>
            </a:r>
          </a:p>
          <a:p>
            <a:r>
              <a:rPr lang="tr-TR" dirty="0"/>
              <a:t>7-Nöroendokrin nedenler</a:t>
            </a:r>
          </a:p>
          <a:p>
            <a:r>
              <a:rPr lang="tr-TR" dirty="0"/>
              <a:t>8-Psikolojik nedenler</a:t>
            </a:r>
          </a:p>
          <a:p>
            <a:r>
              <a:rPr lang="tr-TR" dirty="0"/>
              <a:t>9-İnterstisyel sistite bağlı nedenler</a:t>
            </a:r>
          </a:p>
          <a:p>
            <a:r>
              <a:rPr lang="tr-TR" dirty="0"/>
              <a:t>10-Oksidatif </a:t>
            </a:r>
            <a:r>
              <a:rPr lang="tr-TR" dirty="0" err="1"/>
              <a:t>stress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350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D20CDF-708D-4B94-98ED-C84D11FC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Tanım ve Sınıflama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0A0002-FDCE-48D7-B5D1-E0D473466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Meares-Stamey</a:t>
            </a:r>
            <a:r>
              <a:rPr lang="tr-TR" dirty="0"/>
              <a:t> 4 kap testine göre sınıflama yapılmıştır.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B3F5B76-31CC-44FC-8453-67A7487A7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8208"/>
            <a:ext cx="5243014" cy="34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9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15D7CA-50A9-487C-967E-3BAF6971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Tanım ve Sınıflama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66C297A-757E-4ABE-9314-7D48CBB2B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7200800" cy="3744416"/>
          </a:xfrm>
        </p:spPr>
      </p:pic>
      <p:sp>
        <p:nvSpPr>
          <p:cNvPr id="6" name="Akış Çizelgesi: İşlem 5">
            <a:extLst>
              <a:ext uri="{FF2B5EF4-FFF2-40B4-BE49-F238E27FC236}">
                <a16:creationId xmlns:a16="http://schemas.microsoft.com/office/drawing/2014/main" id="{03CA6920-1298-48F1-9692-148BCD786256}"/>
              </a:ext>
            </a:extLst>
          </p:cNvPr>
          <p:cNvSpPr/>
          <p:nvPr/>
        </p:nvSpPr>
        <p:spPr>
          <a:xfrm>
            <a:off x="971600" y="2348880"/>
            <a:ext cx="720080" cy="144016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kış Çizelgesi: İşlem 6">
            <a:extLst>
              <a:ext uri="{FF2B5EF4-FFF2-40B4-BE49-F238E27FC236}">
                <a16:creationId xmlns:a16="http://schemas.microsoft.com/office/drawing/2014/main" id="{E974CBD3-41CF-4B98-9836-9B1E185AFBA5}"/>
              </a:ext>
            </a:extLst>
          </p:cNvPr>
          <p:cNvSpPr/>
          <p:nvPr/>
        </p:nvSpPr>
        <p:spPr>
          <a:xfrm>
            <a:off x="971600" y="2331368"/>
            <a:ext cx="576064" cy="144016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83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B2E9E8-1799-4203-9945-9470A5A8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Klinik Başvuru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5257ED-E2EB-4F3D-A4E0-FE6FBC00D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/>
              <a:t>ABP’te</a:t>
            </a:r>
            <a:r>
              <a:rPr lang="tr-TR" dirty="0"/>
              <a:t> bağlı en sık görülen semptomlar;</a:t>
            </a:r>
          </a:p>
          <a:p>
            <a:pPr lvl="1"/>
            <a:r>
              <a:rPr lang="tr-TR" dirty="0"/>
              <a:t>Ani başlayan yüksek ateş</a:t>
            </a:r>
          </a:p>
          <a:p>
            <a:pPr lvl="1"/>
            <a:r>
              <a:rPr lang="tr-TR" dirty="0" err="1"/>
              <a:t>Terleme,halsizlik</a:t>
            </a:r>
            <a:endParaRPr lang="tr-TR" dirty="0"/>
          </a:p>
          <a:p>
            <a:pPr lvl="1"/>
            <a:r>
              <a:rPr lang="tr-TR" dirty="0" err="1"/>
              <a:t>Bulantı,kusma</a:t>
            </a:r>
            <a:endParaRPr lang="tr-TR" dirty="0"/>
          </a:p>
          <a:p>
            <a:pPr lvl="1"/>
            <a:r>
              <a:rPr lang="tr-TR" dirty="0" err="1"/>
              <a:t>İrritatif</a:t>
            </a:r>
            <a:r>
              <a:rPr lang="tr-TR" dirty="0"/>
              <a:t> </a:t>
            </a:r>
            <a:r>
              <a:rPr lang="tr-TR" dirty="0" err="1"/>
              <a:t>üriner</a:t>
            </a:r>
            <a:r>
              <a:rPr lang="tr-TR" dirty="0"/>
              <a:t> sistem semptomları(sık idrar </a:t>
            </a:r>
            <a:r>
              <a:rPr lang="tr-TR" dirty="0" err="1"/>
              <a:t>gitme,idrar</a:t>
            </a:r>
            <a:r>
              <a:rPr lang="tr-TR" dirty="0"/>
              <a:t> yaparken </a:t>
            </a:r>
            <a:r>
              <a:rPr lang="tr-TR" dirty="0" err="1"/>
              <a:t>yanma,acil</a:t>
            </a:r>
            <a:r>
              <a:rPr lang="tr-TR" dirty="0"/>
              <a:t> idrar yapma isteği)</a:t>
            </a:r>
          </a:p>
          <a:p>
            <a:pPr lvl="1"/>
            <a:r>
              <a:rPr lang="tr-TR" dirty="0" err="1"/>
              <a:t>Perineal</a:t>
            </a:r>
            <a:r>
              <a:rPr lang="tr-TR" dirty="0"/>
              <a:t> ya da </a:t>
            </a:r>
            <a:r>
              <a:rPr lang="tr-TR" dirty="0" err="1"/>
              <a:t>suprapubik</a:t>
            </a:r>
            <a:r>
              <a:rPr lang="tr-TR" dirty="0"/>
              <a:t> ağrı</a:t>
            </a:r>
          </a:p>
          <a:p>
            <a:pPr lvl="1"/>
            <a:r>
              <a:rPr lang="tr-TR" dirty="0"/>
              <a:t>Daha nadiren </a:t>
            </a:r>
            <a:r>
              <a:rPr lang="tr-TR" dirty="0" err="1"/>
              <a:t>makroskopik</a:t>
            </a:r>
            <a:r>
              <a:rPr lang="tr-TR" dirty="0"/>
              <a:t> </a:t>
            </a:r>
            <a:r>
              <a:rPr lang="tr-TR" dirty="0" err="1"/>
              <a:t>hematüri,artralji,miyalji,epididimit,sistit,bakteriyemi</a:t>
            </a:r>
            <a:endParaRPr lang="tr-TR" dirty="0"/>
          </a:p>
          <a:p>
            <a:pPr lvl="1"/>
            <a:r>
              <a:rPr lang="tr-TR" dirty="0" err="1"/>
              <a:t>Hipotansiyon,taşikardi</a:t>
            </a:r>
            <a:r>
              <a:rPr lang="tr-TR" dirty="0"/>
              <a:t> ve </a:t>
            </a:r>
            <a:r>
              <a:rPr lang="tr-TR" dirty="0" err="1"/>
              <a:t>septisemik</a:t>
            </a:r>
            <a:r>
              <a:rPr lang="tr-TR" dirty="0"/>
              <a:t> bulgular(</a:t>
            </a:r>
            <a:r>
              <a:rPr lang="tr-TR" dirty="0" err="1"/>
              <a:t>DM,immunyetmezliği</a:t>
            </a:r>
            <a:r>
              <a:rPr lang="tr-TR" dirty="0"/>
              <a:t> ve </a:t>
            </a:r>
            <a:r>
              <a:rPr lang="tr-TR" dirty="0" err="1"/>
              <a:t>maligniteli</a:t>
            </a:r>
            <a:r>
              <a:rPr lang="tr-TR" dirty="0"/>
              <a:t> olan hastalarda)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030404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776</Words>
  <Application>Microsoft Office PowerPoint</Application>
  <PresentationFormat>Ekran Gösterisi (4:3)</PresentationFormat>
  <Paragraphs>112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4" baseType="lpstr">
      <vt:lpstr>Arial</vt:lpstr>
      <vt:lpstr>Calibri</vt:lpstr>
      <vt:lpstr>Ofis Teması</vt:lpstr>
      <vt:lpstr>Akut Prostatitte 2019 Teşhis ve Tedavi Algoritması</vt:lpstr>
      <vt:lpstr>Akut Prostatit </vt:lpstr>
      <vt:lpstr>Etiyoloji; </vt:lpstr>
      <vt:lpstr>Etiyoloji;</vt:lpstr>
      <vt:lpstr>Etiyoloji;</vt:lpstr>
      <vt:lpstr>Etiyoloji;</vt:lpstr>
      <vt:lpstr>Tanım ve Sınıflama</vt:lpstr>
      <vt:lpstr>Tanım ve Sınıflama</vt:lpstr>
      <vt:lpstr>Klinik Başvuru</vt:lpstr>
      <vt:lpstr>Fizik Muayene </vt:lpstr>
      <vt:lpstr> Labaratuvar</vt:lpstr>
      <vt:lpstr>Labaratuvar </vt:lpstr>
      <vt:lpstr>Radyoloji </vt:lpstr>
      <vt:lpstr>Tedavi </vt:lpstr>
      <vt:lpstr>Tedavi </vt:lpstr>
      <vt:lpstr>Tedavi </vt:lpstr>
      <vt:lpstr>Tedavi </vt:lpstr>
      <vt:lpstr>Prostat biopsi öncesi antibiyotik profilaksisi</vt:lpstr>
      <vt:lpstr>Prostat biopsi öncesi antibiyotik profilaksisi</vt:lpstr>
      <vt:lpstr>  Teşekkür ederim…</vt:lpstr>
      <vt:lpstr>Akut Bakteriyel Prostatitte 2019 Teşhis ve Tedavi Algoritması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 prostatitte 2019 teşhis ve tedavi algoritması</dc:title>
  <dc:creator>W7</dc:creator>
  <cp:lastModifiedBy>eyüp dil</cp:lastModifiedBy>
  <cp:revision>129</cp:revision>
  <dcterms:created xsi:type="dcterms:W3CDTF">2019-08-23T13:53:10Z</dcterms:created>
  <dcterms:modified xsi:type="dcterms:W3CDTF">2019-09-07T06:09:24Z</dcterms:modified>
</cp:coreProperties>
</file>